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97" d="100"/>
          <a:sy n="97" d="100"/>
        </p:scale>
        <p:origin x="72" y="-5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4/21/2020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8164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4/21/2020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403695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4/21/2020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850234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4/21/2020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31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4/21/2020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43204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4/21/2020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7002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4/21/2020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9464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4/21/2020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60530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4/21/2020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36816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4/21/2020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53223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4/21/2020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160799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4/21/2020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155548975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38C19F2-DF15-4AE2-A75C-A4EAC8AB4A5C}"/>
              </a:ext>
            </a:extLst>
          </p:cNvPr>
          <p:cNvPicPr>
            <a:picLocks noChangeAspect="1"/>
          </p:cNvPicPr>
          <p:nvPr/>
        </p:nvPicPr>
        <p:blipFill rotWithShape="1">
          <a:blip r:embed="rId2"/>
          <a:srcRect l="1496" t="20459" r="4115"/>
          <a:stretch/>
        </p:blipFill>
        <p:spPr>
          <a:xfrm>
            <a:off x="20" y="10"/>
            <a:ext cx="12191980" cy="6857990"/>
          </a:xfrm>
          <a:prstGeom prst="rect">
            <a:avLst/>
          </a:prstGeom>
        </p:spPr>
      </p:pic>
      <p:sp>
        <p:nvSpPr>
          <p:cNvPr id="18" name="Rectangle 1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27E8FC3-939F-48FD-B209-A99E1FAC884E}"/>
              </a:ext>
            </a:extLst>
          </p:cNvPr>
          <p:cNvSpPr>
            <a:spLocks noGrp="1"/>
          </p:cNvSpPr>
          <p:nvPr>
            <p:ph type="ctrTitle"/>
          </p:nvPr>
        </p:nvSpPr>
        <p:spPr>
          <a:xfrm>
            <a:off x="404553" y="3091928"/>
            <a:ext cx="9078562" cy="2387600"/>
          </a:xfrm>
        </p:spPr>
        <p:txBody>
          <a:bodyPr>
            <a:normAutofit/>
          </a:bodyPr>
          <a:lstStyle/>
          <a:p>
            <a:r>
              <a:rPr lang="en-US" sz="6600"/>
              <a:t>The Progressive Era</a:t>
            </a:r>
          </a:p>
        </p:txBody>
      </p:sp>
      <p:sp>
        <p:nvSpPr>
          <p:cNvPr id="20" name="Rectangle: Rounded Corners 1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A7DDEBC-5B7F-4A8F-B501-61F8F731B6B9}"/>
              </a:ext>
            </a:extLst>
          </p:cNvPr>
          <p:cNvSpPr>
            <a:spLocks noGrp="1"/>
          </p:cNvSpPr>
          <p:nvPr>
            <p:ph type="subTitle" idx="1"/>
          </p:nvPr>
        </p:nvSpPr>
        <p:spPr>
          <a:xfrm>
            <a:off x="404553" y="5624945"/>
            <a:ext cx="9078562" cy="592975"/>
          </a:xfrm>
        </p:spPr>
        <p:txBody>
          <a:bodyPr anchor="ctr">
            <a:normAutofit/>
          </a:bodyPr>
          <a:lstStyle/>
          <a:p>
            <a:r>
              <a:rPr lang="en-US"/>
              <a:t>American Yawp, Chapter 20</a:t>
            </a:r>
          </a:p>
        </p:txBody>
      </p:sp>
    </p:spTree>
    <p:extLst>
      <p:ext uri="{BB962C8B-B14F-4D97-AF65-F5344CB8AC3E}">
        <p14:creationId xmlns:p14="http://schemas.microsoft.com/office/powerpoint/2010/main" val="398009581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FDE37E-63E2-4DA8-B85E-F536AEB5A25F}"/>
              </a:ext>
            </a:extLst>
          </p:cNvPr>
          <p:cNvSpPr>
            <a:spLocks noGrp="1"/>
          </p:cNvSpPr>
          <p:nvPr>
            <p:ph type="title"/>
          </p:nvPr>
        </p:nvSpPr>
        <p:spPr>
          <a:xfrm>
            <a:off x="841248" y="426720"/>
            <a:ext cx="10506456" cy="1919141"/>
          </a:xfrm>
        </p:spPr>
        <p:txBody>
          <a:bodyPr anchor="b">
            <a:normAutofit/>
          </a:bodyPr>
          <a:lstStyle/>
          <a:p>
            <a:r>
              <a:rPr lang="en-US" sz="6000"/>
              <a:t>Women’s Movements</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4DC5C73-896D-471C-83E9-FCDAFE6EC7E0}"/>
              </a:ext>
            </a:extLst>
          </p:cNvPr>
          <p:cNvSpPr>
            <a:spLocks noGrp="1"/>
          </p:cNvSpPr>
          <p:nvPr>
            <p:ph idx="1"/>
          </p:nvPr>
        </p:nvSpPr>
        <p:spPr>
          <a:xfrm>
            <a:off x="841248" y="3337269"/>
            <a:ext cx="10509504" cy="2905686"/>
          </a:xfrm>
        </p:spPr>
        <p:txBody>
          <a:bodyPr>
            <a:normAutofit fontScale="92500" lnSpcReduction="10000"/>
          </a:bodyPr>
          <a:lstStyle/>
          <a:p>
            <a:pPr>
              <a:lnSpc>
                <a:spcPct val="100000"/>
              </a:lnSpc>
            </a:pPr>
            <a:r>
              <a:rPr lang="en-US" sz="2000" dirty="0"/>
              <a:t>Women’s clubs flourished in the late 19</a:t>
            </a:r>
            <a:r>
              <a:rPr lang="en-US" sz="2000" baseline="30000" dirty="0"/>
              <a:t>th</a:t>
            </a:r>
            <a:r>
              <a:rPr lang="en-US" sz="2000" dirty="0"/>
              <a:t> and early 20</a:t>
            </a:r>
            <a:r>
              <a:rPr lang="en-US" sz="2000" baseline="30000" dirty="0"/>
              <a:t>th</a:t>
            </a:r>
            <a:r>
              <a:rPr lang="en-US" sz="2000" dirty="0"/>
              <a:t> centuries (e.g., General Federation of Women’s Clubs, National Association of Colored Women, Women’s Christian Temperance Union)</a:t>
            </a:r>
          </a:p>
          <a:p>
            <a:pPr lvl="1">
              <a:lnSpc>
                <a:spcPct val="100000"/>
              </a:lnSpc>
            </a:pPr>
            <a:r>
              <a:rPr lang="en-US" sz="2000" dirty="0"/>
              <a:t>Dominated by upper middle class, educated, northern women</a:t>
            </a:r>
          </a:p>
          <a:p>
            <a:pPr lvl="1">
              <a:lnSpc>
                <a:spcPct val="100000"/>
              </a:lnSpc>
            </a:pPr>
            <a:r>
              <a:rPr lang="en-US" sz="2000" dirty="0"/>
              <a:t>Associated alcohol with domestic abuse, poverty, crime, disease</a:t>
            </a:r>
          </a:p>
          <a:p>
            <a:pPr lvl="1">
              <a:lnSpc>
                <a:spcPct val="100000"/>
              </a:lnSpc>
            </a:pPr>
            <a:r>
              <a:rPr lang="en-US" sz="2000" dirty="0"/>
              <a:t>Suffrage</a:t>
            </a:r>
          </a:p>
          <a:p>
            <a:pPr>
              <a:lnSpc>
                <a:spcPct val="100000"/>
              </a:lnSpc>
            </a:pPr>
            <a:r>
              <a:rPr lang="en-US" sz="2000" dirty="0"/>
              <a:t>January 1918: President Woodrow Wilson declared support for the women’s suffrage movement</a:t>
            </a:r>
          </a:p>
          <a:p>
            <a:pPr>
              <a:lnSpc>
                <a:spcPct val="100000"/>
              </a:lnSpc>
            </a:pPr>
            <a:r>
              <a:rPr lang="en-US" sz="2000" dirty="0"/>
              <a:t>1920: ratification of the 19</a:t>
            </a:r>
            <a:r>
              <a:rPr lang="en-US" sz="2000" baseline="30000" dirty="0"/>
              <a:t>th</a:t>
            </a:r>
            <a:r>
              <a:rPr lang="en-US" sz="2000" dirty="0"/>
              <a:t> amendment</a:t>
            </a:r>
          </a:p>
          <a:p>
            <a:pPr>
              <a:lnSpc>
                <a:spcPct val="100000"/>
              </a:lnSpc>
            </a:pPr>
            <a:endParaRPr lang="en-US" sz="2000" dirty="0"/>
          </a:p>
        </p:txBody>
      </p:sp>
    </p:spTree>
    <p:extLst>
      <p:ext uri="{BB962C8B-B14F-4D97-AF65-F5344CB8AC3E}">
        <p14:creationId xmlns:p14="http://schemas.microsoft.com/office/powerpoint/2010/main" val="1836963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8134-2A57-4044-85D2-FF431490916A}"/>
              </a:ext>
            </a:extLst>
          </p:cNvPr>
          <p:cNvSpPr>
            <a:spLocks noGrp="1"/>
          </p:cNvSpPr>
          <p:nvPr>
            <p:ph type="title"/>
          </p:nvPr>
        </p:nvSpPr>
        <p:spPr/>
        <p:txBody>
          <a:bodyPr/>
          <a:lstStyle/>
          <a:p>
            <a:r>
              <a:rPr lang="en-US" dirty="0"/>
              <a:t>Targeting the Trusts</a:t>
            </a:r>
          </a:p>
        </p:txBody>
      </p:sp>
      <p:sp>
        <p:nvSpPr>
          <p:cNvPr id="3" name="Content Placeholder 2">
            <a:extLst>
              <a:ext uri="{FF2B5EF4-FFF2-40B4-BE49-F238E27FC236}">
                <a16:creationId xmlns:a16="http://schemas.microsoft.com/office/drawing/2014/main" id="{51DB3033-8BB2-46A5-AF87-A96F9870DA6C}"/>
              </a:ext>
            </a:extLst>
          </p:cNvPr>
          <p:cNvSpPr>
            <a:spLocks noGrp="1"/>
          </p:cNvSpPr>
          <p:nvPr>
            <p:ph idx="1"/>
          </p:nvPr>
        </p:nvSpPr>
        <p:spPr/>
        <p:txBody>
          <a:bodyPr/>
          <a:lstStyle/>
          <a:p>
            <a:r>
              <a:rPr lang="en-US" dirty="0"/>
              <a:t>A Trust: a monopoly associated with large corporations of the Gilded and Progressive Era who entered into agreements – legal or otherwise – or consolidations to exercise exclusive control over a specific product or industry under the control of a single entity.  (This will become clearer when you watch the videos under the “Assignment” tab.)</a:t>
            </a:r>
          </a:p>
        </p:txBody>
      </p:sp>
    </p:spTree>
    <p:extLst>
      <p:ext uri="{BB962C8B-B14F-4D97-AF65-F5344CB8AC3E}">
        <p14:creationId xmlns:p14="http://schemas.microsoft.com/office/powerpoint/2010/main" val="3518322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041A66-6FBB-4E84-8A23-50991421F951}"/>
              </a:ext>
            </a:extLst>
          </p:cNvPr>
          <p:cNvSpPr>
            <a:spLocks noGrp="1"/>
          </p:cNvSpPr>
          <p:nvPr>
            <p:ph type="title"/>
          </p:nvPr>
        </p:nvSpPr>
        <p:spPr>
          <a:xfrm>
            <a:off x="841248" y="426720"/>
            <a:ext cx="10506456" cy="1919141"/>
          </a:xfrm>
        </p:spPr>
        <p:txBody>
          <a:bodyPr anchor="b">
            <a:normAutofit/>
          </a:bodyPr>
          <a:lstStyle/>
          <a:p>
            <a:r>
              <a:rPr lang="en-US" sz="6000"/>
              <a:t>Targeting the Trusts</a:t>
            </a:r>
          </a:p>
        </p:txBody>
      </p:sp>
      <p:sp>
        <p:nvSpPr>
          <p:cNvPr id="19" name="Rectangle 18">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5D72DC4-AB62-4F0C-BE7D-BA1D32979DC2}"/>
              </a:ext>
            </a:extLst>
          </p:cNvPr>
          <p:cNvSpPr>
            <a:spLocks noGrp="1"/>
          </p:cNvSpPr>
          <p:nvPr>
            <p:ph idx="1"/>
          </p:nvPr>
        </p:nvSpPr>
        <p:spPr>
          <a:xfrm>
            <a:off x="841248" y="3337269"/>
            <a:ext cx="10509504" cy="2905686"/>
          </a:xfrm>
        </p:spPr>
        <p:txBody>
          <a:bodyPr>
            <a:normAutofit/>
          </a:bodyPr>
          <a:lstStyle/>
          <a:p>
            <a:pPr>
              <a:lnSpc>
                <a:spcPct val="100000"/>
              </a:lnSpc>
            </a:pPr>
            <a:r>
              <a:rPr lang="en-US" sz="1900" dirty="0"/>
              <a:t>Second Industrial Revolution</a:t>
            </a:r>
          </a:p>
          <a:p>
            <a:pPr lvl="1">
              <a:lnSpc>
                <a:spcPct val="100000"/>
              </a:lnSpc>
            </a:pPr>
            <a:r>
              <a:rPr lang="en-US" sz="1900" dirty="0"/>
              <a:t>Available natural resources</a:t>
            </a:r>
          </a:p>
          <a:p>
            <a:pPr lvl="1">
              <a:lnSpc>
                <a:spcPct val="100000"/>
              </a:lnSpc>
            </a:pPr>
            <a:r>
              <a:rPr lang="en-US" sz="1900" dirty="0"/>
              <a:t>Growth in labor supply through immigration</a:t>
            </a:r>
          </a:p>
          <a:p>
            <a:pPr lvl="1">
              <a:lnSpc>
                <a:spcPct val="100000"/>
              </a:lnSpc>
            </a:pPr>
            <a:r>
              <a:rPr lang="en-US" sz="1900" dirty="0"/>
              <a:t>Increasing capital</a:t>
            </a:r>
          </a:p>
          <a:p>
            <a:pPr lvl="1">
              <a:lnSpc>
                <a:spcPct val="100000"/>
              </a:lnSpc>
            </a:pPr>
            <a:r>
              <a:rPr lang="en-US" sz="1900" dirty="0"/>
              <a:t>New legal economic entities</a:t>
            </a:r>
          </a:p>
          <a:p>
            <a:pPr lvl="1">
              <a:lnSpc>
                <a:spcPct val="100000"/>
              </a:lnSpc>
            </a:pPr>
            <a:r>
              <a:rPr lang="en-US" sz="1900" dirty="0"/>
              <a:t>Novel production strategies</a:t>
            </a:r>
          </a:p>
          <a:p>
            <a:pPr lvl="1">
              <a:lnSpc>
                <a:spcPct val="100000"/>
              </a:lnSpc>
            </a:pPr>
            <a:r>
              <a:rPr lang="en-US" sz="1900" dirty="0"/>
              <a:t>Growing national market</a:t>
            </a:r>
          </a:p>
          <a:p>
            <a:pPr lvl="1">
              <a:lnSpc>
                <a:spcPct val="100000"/>
              </a:lnSpc>
            </a:pPr>
            <a:r>
              <a:rPr lang="en-US" sz="1900" dirty="0"/>
              <a:t>Federal government’s laissez faire, “hands off,” economic policy</a:t>
            </a:r>
          </a:p>
          <a:p>
            <a:pPr>
              <a:lnSpc>
                <a:spcPct val="100000"/>
              </a:lnSpc>
            </a:pPr>
            <a:endParaRPr lang="en-US" sz="1900" dirty="0"/>
          </a:p>
        </p:txBody>
      </p:sp>
    </p:spTree>
    <p:extLst>
      <p:ext uri="{BB962C8B-B14F-4D97-AF65-F5344CB8AC3E}">
        <p14:creationId xmlns:p14="http://schemas.microsoft.com/office/powerpoint/2010/main" val="3553841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57B9C9-7D0A-440A-AA19-51A76981E691}"/>
              </a:ext>
            </a:extLst>
          </p:cNvPr>
          <p:cNvSpPr>
            <a:spLocks noGrp="1"/>
          </p:cNvSpPr>
          <p:nvPr>
            <p:ph type="title"/>
          </p:nvPr>
        </p:nvSpPr>
        <p:spPr>
          <a:xfrm>
            <a:off x="841248" y="426720"/>
            <a:ext cx="10506456" cy="1919141"/>
          </a:xfrm>
        </p:spPr>
        <p:txBody>
          <a:bodyPr anchor="b">
            <a:normAutofit/>
          </a:bodyPr>
          <a:lstStyle/>
          <a:p>
            <a:r>
              <a:rPr lang="en-US" sz="6000"/>
              <a:t>Targeting the Trusts</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5A7FE3B-CD31-406F-9F98-2AF6402DBCBB}"/>
              </a:ext>
            </a:extLst>
          </p:cNvPr>
          <p:cNvSpPr>
            <a:spLocks noGrp="1"/>
          </p:cNvSpPr>
          <p:nvPr>
            <p:ph idx="1"/>
          </p:nvPr>
        </p:nvSpPr>
        <p:spPr>
          <a:xfrm>
            <a:off x="841248" y="3337269"/>
            <a:ext cx="10509504" cy="2905686"/>
          </a:xfrm>
        </p:spPr>
        <p:txBody>
          <a:bodyPr>
            <a:normAutofit/>
          </a:bodyPr>
          <a:lstStyle/>
          <a:p>
            <a:r>
              <a:rPr lang="en-US" sz="2000" dirty="0"/>
              <a:t>An unregulated business climate allowed for the growth of major trusts (e.g., Carnegie Steel, Standard Oil Company)</a:t>
            </a:r>
          </a:p>
          <a:p>
            <a:r>
              <a:rPr lang="en-US" sz="2000" dirty="0"/>
              <a:t>20</a:t>
            </a:r>
            <a:r>
              <a:rPr lang="en-US" sz="2000" baseline="30000" dirty="0"/>
              <a:t>th</a:t>
            </a:r>
            <a:r>
              <a:rPr lang="en-US" sz="2000" dirty="0"/>
              <a:t> century: age of monopoly</a:t>
            </a:r>
          </a:p>
          <a:p>
            <a:pPr lvl="1"/>
            <a:r>
              <a:rPr lang="en-US" sz="2000" dirty="0"/>
              <a:t>Mergers and aggressive business policies of wealthy men</a:t>
            </a:r>
          </a:p>
          <a:p>
            <a:pPr lvl="1"/>
            <a:r>
              <a:rPr lang="en-US" sz="2000" dirty="0"/>
              <a:t>Cutthroat economic competition</a:t>
            </a:r>
          </a:p>
          <a:p>
            <a:pPr lvl="1"/>
            <a:r>
              <a:rPr lang="en-US" sz="2000" dirty="0"/>
              <a:t>Mistreatment of workers</a:t>
            </a:r>
          </a:p>
          <a:p>
            <a:pPr lvl="1"/>
            <a:r>
              <a:rPr lang="en-US" sz="2000" dirty="0"/>
              <a:t>Corruption of politics</a:t>
            </a:r>
          </a:p>
        </p:txBody>
      </p:sp>
    </p:spTree>
    <p:extLst>
      <p:ext uri="{BB962C8B-B14F-4D97-AF65-F5344CB8AC3E}">
        <p14:creationId xmlns:p14="http://schemas.microsoft.com/office/powerpoint/2010/main" val="2837794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AABCDA-EBCD-48BD-876D-06E6A4B27271}"/>
              </a:ext>
            </a:extLst>
          </p:cNvPr>
          <p:cNvSpPr>
            <a:spLocks noGrp="1"/>
          </p:cNvSpPr>
          <p:nvPr>
            <p:ph type="title"/>
          </p:nvPr>
        </p:nvSpPr>
        <p:spPr>
          <a:xfrm>
            <a:off x="841248" y="426720"/>
            <a:ext cx="10506456" cy="1919141"/>
          </a:xfrm>
        </p:spPr>
        <p:txBody>
          <a:bodyPr anchor="b">
            <a:normAutofit/>
          </a:bodyPr>
          <a:lstStyle/>
          <a:p>
            <a:r>
              <a:rPr lang="en-US" sz="6000"/>
              <a:t>Targeting the Trusts</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5BEA1D0-98F1-4150-A5FE-7219F408B666}"/>
              </a:ext>
            </a:extLst>
          </p:cNvPr>
          <p:cNvSpPr>
            <a:spLocks noGrp="1"/>
          </p:cNvSpPr>
          <p:nvPr>
            <p:ph idx="1"/>
          </p:nvPr>
        </p:nvSpPr>
        <p:spPr>
          <a:xfrm>
            <a:off x="841248" y="3337269"/>
            <a:ext cx="10509504" cy="2905686"/>
          </a:xfrm>
        </p:spPr>
        <p:txBody>
          <a:bodyPr>
            <a:normAutofit/>
          </a:bodyPr>
          <a:lstStyle/>
          <a:p>
            <a:r>
              <a:rPr lang="en-US" sz="2000" dirty="0"/>
              <a:t>Regulations to rein in the trusts (read Chapter 20, Section IV in the American Yawp)</a:t>
            </a:r>
          </a:p>
          <a:p>
            <a:pPr lvl="1"/>
            <a:r>
              <a:rPr lang="en-US" sz="2000" dirty="0"/>
              <a:t>Granger Laws</a:t>
            </a:r>
          </a:p>
          <a:p>
            <a:pPr lvl="1"/>
            <a:r>
              <a:rPr lang="en-US" sz="2000" i="1" dirty="0"/>
              <a:t>Munn v. Illinois</a:t>
            </a:r>
          </a:p>
          <a:p>
            <a:pPr lvl="1"/>
            <a:r>
              <a:rPr lang="en-US" sz="2000" i="1" dirty="0"/>
              <a:t>Stone v. Wisconsin</a:t>
            </a:r>
          </a:p>
          <a:p>
            <a:pPr lvl="1"/>
            <a:r>
              <a:rPr lang="en-US" sz="2000" dirty="0"/>
              <a:t>Interstate Commerce Act</a:t>
            </a:r>
          </a:p>
          <a:p>
            <a:pPr lvl="1"/>
            <a:r>
              <a:rPr lang="en-US" sz="2000" dirty="0"/>
              <a:t>Sherman Anti-Trust Act</a:t>
            </a:r>
          </a:p>
          <a:p>
            <a:pPr lvl="1"/>
            <a:r>
              <a:rPr lang="en-US" sz="2000" dirty="0"/>
              <a:t>Clayton Anti-Trust Act</a:t>
            </a:r>
          </a:p>
        </p:txBody>
      </p:sp>
    </p:spTree>
    <p:extLst>
      <p:ext uri="{BB962C8B-B14F-4D97-AF65-F5344CB8AC3E}">
        <p14:creationId xmlns:p14="http://schemas.microsoft.com/office/powerpoint/2010/main" val="3431005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E29B8E-7AF0-47C7-B2C4-E1DF120C27D3}"/>
              </a:ext>
            </a:extLst>
          </p:cNvPr>
          <p:cNvSpPr>
            <a:spLocks noGrp="1"/>
          </p:cNvSpPr>
          <p:nvPr>
            <p:ph type="title"/>
          </p:nvPr>
        </p:nvSpPr>
        <p:spPr>
          <a:xfrm>
            <a:off x="841248" y="426720"/>
            <a:ext cx="10506456" cy="1919141"/>
          </a:xfrm>
        </p:spPr>
        <p:txBody>
          <a:bodyPr anchor="b">
            <a:normAutofit/>
          </a:bodyPr>
          <a:lstStyle/>
          <a:p>
            <a:r>
              <a:rPr lang="en-US" sz="6000"/>
              <a:t>Targeting the Trusts</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4BE1D0D-0253-426A-BF33-CD87AD4B976B}"/>
              </a:ext>
            </a:extLst>
          </p:cNvPr>
          <p:cNvSpPr>
            <a:spLocks noGrp="1"/>
          </p:cNvSpPr>
          <p:nvPr>
            <p:ph idx="1"/>
          </p:nvPr>
        </p:nvSpPr>
        <p:spPr>
          <a:xfrm>
            <a:off x="841248" y="3337269"/>
            <a:ext cx="10509504" cy="2905686"/>
          </a:xfrm>
        </p:spPr>
        <p:txBody>
          <a:bodyPr>
            <a:normAutofit/>
          </a:bodyPr>
          <a:lstStyle/>
          <a:p>
            <a:pPr>
              <a:lnSpc>
                <a:spcPct val="100000"/>
              </a:lnSpc>
            </a:pPr>
            <a:r>
              <a:rPr lang="en-US" sz="2000" dirty="0"/>
              <a:t>President Theodore Roosevelt (1901-1909)</a:t>
            </a:r>
          </a:p>
          <a:p>
            <a:pPr lvl="1">
              <a:lnSpc>
                <a:spcPct val="100000"/>
              </a:lnSpc>
            </a:pPr>
            <a:r>
              <a:rPr lang="en-US" sz="2000" dirty="0"/>
              <a:t>Believed there were good and bad trusts, necessary monopolies and corrupt ones</a:t>
            </a:r>
          </a:p>
          <a:p>
            <a:pPr lvl="1">
              <a:lnSpc>
                <a:spcPct val="100000"/>
              </a:lnSpc>
            </a:pPr>
            <a:r>
              <a:rPr lang="en-US" sz="2000" dirty="0"/>
              <a:t>Targeted Northern Securities Company: several wealthy bankers held controlling shares in all the major railroad companies</a:t>
            </a:r>
          </a:p>
          <a:p>
            <a:pPr lvl="1">
              <a:lnSpc>
                <a:spcPct val="100000"/>
              </a:lnSpc>
            </a:pPr>
            <a:r>
              <a:rPr lang="en-US" sz="2000" dirty="0"/>
              <a:t>1904: Northern Securities Company was ordered to disband into separate competitive companies</a:t>
            </a:r>
          </a:p>
          <a:p>
            <a:pPr lvl="1">
              <a:lnSpc>
                <a:spcPct val="100000"/>
              </a:lnSpc>
            </a:pPr>
            <a:r>
              <a:rPr lang="en-US" sz="2000" dirty="0"/>
              <a:t>1906: Hepburn Act allowing Interstate Commerce Commission to regulate best practices and set reasonable rates for railroads</a:t>
            </a:r>
          </a:p>
        </p:txBody>
      </p:sp>
    </p:spTree>
    <p:extLst>
      <p:ext uri="{BB962C8B-B14F-4D97-AF65-F5344CB8AC3E}">
        <p14:creationId xmlns:p14="http://schemas.microsoft.com/office/powerpoint/2010/main" val="2593462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EC0CC5-5212-4D67-A33F-21B50C749D44}"/>
              </a:ext>
            </a:extLst>
          </p:cNvPr>
          <p:cNvSpPr>
            <a:spLocks noGrp="1"/>
          </p:cNvSpPr>
          <p:nvPr>
            <p:ph type="title"/>
          </p:nvPr>
        </p:nvSpPr>
        <p:spPr>
          <a:xfrm>
            <a:off x="841248" y="426720"/>
            <a:ext cx="10506456" cy="1919141"/>
          </a:xfrm>
        </p:spPr>
        <p:txBody>
          <a:bodyPr anchor="b">
            <a:normAutofit/>
          </a:bodyPr>
          <a:lstStyle/>
          <a:p>
            <a:r>
              <a:rPr lang="en-US" sz="6000"/>
              <a:t>Targeting the Trusts</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B904B6A-1FC0-4A6A-83EB-37B84B32EAED}"/>
              </a:ext>
            </a:extLst>
          </p:cNvPr>
          <p:cNvSpPr>
            <a:spLocks noGrp="1"/>
          </p:cNvSpPr>
          <p:nvPr>
            <p:ph idx="1"/>
          </p:nvPr>
        </p:nvSpPr>
        <p:spPr>
          <a:xfrm>
            <a:off x="841248" y="3337269"/>
            <a:ext cx="10509504" cy="2905686"/>
          </a:xfrm>
        </p:spPr>
        <p:txBody>
          <a:bodyPr>
            <a:normAutofit/>
          </a:bodyPr>
          <a:lstStyle/>
          <a:p>
            <a:r>
              <a:rPr lang="en-US" sz="2000" dirty="0"/>
              <a:t>William Howard Taft (1909-1913)</a:t>
            </a:r>
          </a:p>
          <a:p>
            <a:pPr lvl="1"/>
            <a:r>
              <a:rPr lang="en-US" sz="2000" dirty="0"/>
              <a:t>Believed in court-oriented trust busting</a:t>
            </a:r>
          </a:p>
          <a:p>
            <a:pPr lvl="1"/>
            <a:r>
              <a:rPr lang="en-US" sz="2000" dirty="0"/>
              <a:t>More than doubled the number of monopoly breakups than Roosevelt</a:t>
            </a:r>
          </a:p>
          <a:p>
            <a:pPr lvl="1"/>
            <a:r>
              <a:rPr lang="en-US" sz="2000" dirty="0"/>
              <a:t>Notably went after U.S. Steel, the world’s first billion-dollar corporation</a:t>
            </a:r>
          </a:p>
        </p:txBody>
      </p:sp>
    </p:spTree>
    <p:extLst>
      <p:ext uri="{BB962C8B-B14F-4D97-AF65-F5344CB8AC3E}">
        <p14:creationId xmlns:p14="http://schemas.microsoft.com/office/powerpoint/2010/main" val="3649660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183757-5984-412A-A95B-E5C4ADE227ED}"/>
              </a:ext>
            </a:extLst>
          </p:cNvPr>
          <p:cNvSpPr>
            <a:spLocks noGrp="1"/>
          </p:cNvSpPr>
          <p:nvPr>
            <p:ph type="title"/>
          </p:nvPr>
        </p:nvSpPr>
        <p:spPr>
          <a:xfrm>
            <a:off x="841248" y="426720"/>
            <a:ext cx="10506456" cy="1919141"/>
          </a:xfrm>
        </p:spPr>
        <p:txBody>
          <a:bodyPr anchor="b">
            <a:normAutofit/>
          </a:bodyPr>
          <a:lstStyle/>
          <a:p>
            <a:r>
              <a:rPr lang="en-US" sz="6000"/>
              <a:t>Targeting the Trusts</a:t>
            </a:r>
          </a:p>
        </p:txBody>
      </p:sp>
      <p:sp>
        <p:nvSpPr>
          <p:cNvPr id="19" name="Rectangle 18">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0574D2B-FF75-4737-B57C-3AB400D4C5C4}"/>
              </a:ext>
            </a:extLst>
          </p:cNvPr>
          <p:cNvSpPr>
            <a:spLocks noGrp="1"/>
          </p:cNvSpPr>
          <p:nvPr>
            <p:ph idx="1"/>
          </p:nvPr>
        </p:nvSpPr>
        <p:spPr>
          <a:xfrm>
            <a:off x="841248" y="3337269"/>
            <a:ext cx="10509504" cy="2905686"/>
          </a:xfrm>
        </p:spPr>
        <p:txBody>
          <a:bodyPr>
            <a:normAutofit/>
          </a:bodyPr>
          <a:lstStyle/>
          <a:p>
            <a:pPr>
              <a:lnSpc>
                <a:spcPct val="100000"/>
              </a:lnSpc>
            </a:pPr>
            <a:r>
              <a:rPr lang="en-US" sz="1400" dirty="0"/>
              <a:t>Election of 1912</a:t>
            </a:r>
          </a:p>
          <a:p>
            <a:pPr lvl="1">
              <a:lnSpc>
                <a:spcPct val="100000"/>
              </a:lnSpc>
            </a:pPr>
            <a:r>
              <a:rPr lang="en-US" sz="1400" dirty="0"/>
              <a:t>Republican Party </a:t>
            </a:r>
            <a:r>
              <a:rPr lang="en-US" sz="1400"/>
              <a:t>renominated</a:t>
            </a:r>
            <a:r>
              <a:rPr lang="en-US" sz="1400" dirty="0"/>
              <a:t> Taft as their candidate for President</a:t>
            </a:r>
          </a:p>
          <a:p>
            <a:pPr lvl="1">
              <a:lnSpc>
                <a:spcPct val="100000"/>
              </a:lnSpc>
            </a:pPr>
            <a:r>
              <a:rPr lang="en-US" sz="1400" dirty="0"/>
              <a:t>Roosevelt left the Republican Party and formed the Progressive or “Bull Moose” Party (ceased operations in 1916)</a:t>
            </a:r>
          </a:p>
          <a:p>
            <a:pPr lvl="1">
              <a:lnSpc>
                <a:spcPct val="100000"/>
              </a:lnSpc>
            </a:pPr>
            <a:r>
              <a:rPr lang="en-US" sz="1400" dirty="0"/>
              <a:t>Taft: illegality of all monopolies</a:t>
            </a:r>
          </a:p>
          <a:p>
            <a:pPr lvl="1">
              <a:lnSpc>
                <a:spcPct val="100000"/>
              </a:lnSpc>
            </a:pPr>
            <a:r>
              <a:rPr lang="en-US" sz="1400" dirty="0"/>
              <a:t>Roosevelt: New Nationalism program emphasizing regulation of already existing corporations or expansion of federal power over the economy</a:t>
            </a:r>
          </a:p>
          <a:p>
            <a:pPr lvl="1">
              <a:lnSpc>
                <a:spcPct val="100000"/>
              </a:lnSpc>
            </a:pPr>
            <a:r>
              <a:rPr lang="en-US" sz="1400" dirty="0"/>
              <a:t>Woodrow Wilson (Democratic Party nominee): New Freedom agenda neither trust busting nor federal regulation but small-business incentives so companies could increase competitive chances</a:t>
            </a:r>
          </a:p>
          <a:p>
            <a:pPr lvl="1">
              <a:lnSpc>
                <a:spcPct val="100000"/>
              </a:lnSpc>
            </a:pPr>
            <a:r>
              <a:rPr lang="en-US" sz="1400" dirty="0"/>
              <a:t>Wilson won the election and signed the Clayton Anti-Trust Act of 1914 and Congress created the Federal Trade Commission to enforce the Act</a:t>
            </a:r>
          </a:p>
        </p:txBody>
      </p:sp>
    </p:spTree>
    <p:extLst>
      <p:ext uri="{BB962C8B-B14F-4D97-AF65-F5344CB8AC3E}">
        <p14:creationId xmlns:p14="http://schemas.microsoft.com/office/powerpoint/2010/main" val="1773806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53F7D4-0A7C-4A65-9F56-EA648E2EE883}"/>
              </a:ext>
            </a:extLst>
          </p:cNvPr>
          <p:cNvSpPr>
            <a:spLocks noGrp="1"/>
          </p:cNvSpPr>
          <p:nvPr>
            <p:ph type="title"/>
          </p:nvPr>
        </p:nvSpPr>
        <p:spPr>
          <a:xfrm>
            <a:off x="841248" y="426720"/>
            <a:ext cx="10506456" cy="1919141"/>
          </a:xfrm>
        </p:spPr>
        <p:txBody>
          <a:bodyPr anchor="b">
            <a:normAutofit/>
          </a:bodyPr>
          <a:lstStyle/>
          <a:p>
            <a:r>
              <a:rPr lang="en-US" sz="6000"/>
              <a:t>Jim Crow and African American Life</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B3FE921-53DF-40F4-A6CD-F9C41214B41A}"/>
              </a:ext>
            </a:extLst>
          </p:cNvPr>
          <p:cNvSpPr>
            <a:spLocks noGrp="1"/>
          </p:cNvSpPr>
          <p:nvPr>
            <p:ph idx="1"/>
          </p:nvPr>
        </p:nvSpPr>
        <p:spPr>
          <a:xfrm>
            <a:off x="841248" y="3337269"/>
            <a:ext cx="10509504" cy="2905686"/>
          </a:xfrm>
        </p:spPr>
        <p:txBody>
          <a:bodyPr>
            <a:normAutofit/>
          </a:bodyPr>
          <a:lstStyle/>
          <a:p>
            <a:pPr>
              <a:lnSpc>
                <a:spcPct val="100000"/>
              </a:lnSpc>
            </a:pPr>
            <a:r>
              <a:rPr lang="en-US" sz="2000"/>
              <a:t>Disenfranchisement</a:t>
            </a:r>
          </a:p>
          <a:p>
            <a:pPr lvl="1">
              <a:lnSpc>
                <a:spcPct val="100000"/>
              </a:lnSpc>
            </a:pPr>
            <a:r>
              <a:rPr lang="en-US" sz="2000"/>
              <a:t>Poll tax requiring voters to pay for the privilege of voting</a:t>
            </a:r>
          </a:p>
          <a:p>
            <a:pPr lvl="1">
              <a:lnSpc>
                <a:spcPct val="100000"/>
              </a:lnSpc>
            </a:pPr>
            <a:r>
              <a:rPr lang="en-US" sz="2000"/>
              <a:t>Stripped suffrage from those convicted of petty crimes most common among African Americans</a:t>
            </a:r>
          </a:p>
          <a:p>
            <a:pPr lvl="1">
              <a:lnSpc>
                <a:spcPct val="100000"/>
              </a:lnSpc>
            </a:pPr>
            <a:r>
              <a:rPr lang="en-US" sz="2000"/>
              <a:t>Required voters to pass a literacy test</a:t>
            </a:r>
          </a:p>
          <a:p>
            <a:pPr lvl="1">
              <a:lnSpc>
                <a:spcPct val="100000"/>
              </a:lnSpc>
            </a:pPr>
            <a:r>
              <a:rPr lang="en-US" sz="2000"/>
              <a:t>To protect illiterate whites from exclusion the “understanding clause” allowed a voter to quality if they could adequately explain the meaning of a section of the Constitution that was read to them</a:t>
            </a:r>
          </a:p>
        </p:txBody>
      </p:sp>
    </p:spTree>
    <p:extLst>
      <p:ext uri="{BB962C8B-B14F-4D97-AF65-F5344CB8AC3E}">
        <p14:creationId xmlns:p14="http://schemas.microsoft.com/office/powerpoint/2010/main" val="1472556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9A0AD7-4296-4941-8D94-75DD1FB3631E}"/>
              </a:ext>
            </a:extLst>
          </p:cNvPr>
          <p:cNvSpPr>
            <a:spLocks noGrp="1"/>
          </p:cNvSpPr>
          <p:nvPr>
            <p:ph type="title"/>
          </p:nvPr>
        </p:nvSpPr>
        <p:spPr>
          <a:xfrm>
            <a:off x="841248" y="426720"/>
            <a:ext cx="10506456" cy="1919141"/>
          </a:xfrm>
        </p:spPr>
        <p:txBody>
          <a:bodyPr anchor="b">
            <a:normAutofit/>
          </a:bodyPr>
          <a:lstStyle/>
          <a:p>
            <a:r>
              <a:rPr lang="en-US" sz="6000"/>
              <a:t>Jim Crow and African American Life</a:t>
            </a:r>
          </a:p>
        </p:txBody>
      </p:sp>
      <p:sp>
        <p:nvSpPr>
          <p:cNvPr id="19" name="Rectangle 18">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06EDA55-4377-48E0-9B83-ED034693D710}"/>
              </a:ext>
            </a:extLst>
          </p:cNvPr>
          <p:cNvSpPr>
            <a:spLocks noGrp="1"/>
          </p:cNvSpPr>
          <p:nvPr>
            <p:ph idx="1"/>
          </p:nvPr>
        </p:nvSpPr>
        <p:spPr>
          <a:xfrm>
            <a:off x="841248" y="3337269"/>
            <a:ext cx="10509504" cy="2905686"/>
          </a:xfrm>
        </p:spPr>
        <p:txBody>
          <a:bodyPr>
            <a:normAutofit/>
          </a:bodyPr>
          <a:lstStyle/>
          <a:p>
            <a:r>
              <a:rPr lang="en-US" sz="2000" dirty="0"/>
              <a:t>Disenfranchisement</a:t>
            </a:r>
          </a:p>
          <a:p>
            <a:pPr lvl="1"/>
            <a:r>
              <a:rPr lang="en-US" sz="1600" dirty="0"/>
              <a:t>Grandfather clause: bestowed suffrage on anyone whose grandfather was eligible to vote in 1867 ensuring that whites who would have been excluded would still be eligible (grandfather clauses were struck down by the Supreme Court in 1915)</a:t>
            </a:r>
          </a:p>
          <a:p>
            <a:pPr lvl="1"/>
            <a:r>
              <a:rPr lang="en-US" sz="1600" dirty="0"/>
              <a:t>Each southern state adopted an all-white primary</a:t>
            </a:r>
          </a:p>
        </p:txBody>
      </p:sp>
    </p:spTree>
    <p:extLst>
      <p:ext uri="{BB962C8B-B14F-4D97-AF65-F5344CB8AC3E}">
        <p14:creationId xmlns:p14="http://schemas.microsoft.com/office/powerpoint/2010/main" val="847853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C3A586-076D-4E3D-92ED-C5B2542C0AC6}"/>
              </a:ext>
            </a:extLst>
          </p:cNvPr>
          <p:cNvSpPr>
            <a:spLocks noGrp="1"/>
          </p:cNvSpPr>
          <p:nvPr>
            <p:ph type="title"/>
          </p:nvPr>
        </p:nvSpPr>
        <p:spPr>
          <a:xfrm>
            <a:off x="841248" y="426720"/>
            <a:ext cx="10506456" cy="1919141"/>
          </a:xfrm>
        </p:spPr>
        <p:txBody>
          <a:bodyPr anchor="b">
            <a:normAutofit/>
          </a:bodyPr>
          <a:lstStyle/>
          <a:p>
            <a:r>
              <a:rPr lang="en-US" sz="6000"/>
              <a:t>Jim Crow and African American Life</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9F3EF7A-6446-426A-B471-A513D7A20798}"/>
              </a:ext>
            </a:extLst>
          </p:cNvPr>
          <p:cNvSpPr>
            <a:spLocks noGrp="1"/>
          </p:cNvSpPr>
          <p:nvPr>
            <p:ph idx="1"/>
          </p:nvPr>
        </p:nvSpPr>
        <p:spPr>
          <a:xfrm>
            <a:off x="841248" y="3337269"/>
            <a:ext cx="10509504" cy="2905686"/>
          </a:xfrm>
        </p:spPr>
        <p:txBody>
          <a:bodyPr>
            <a:normAutofit/>
          </a:bodyPr>
          <a:lstStyle/>
          <a:p>
            <a:r>
              <a:rPr lang="en-US" sz="2000" dirty="0"/>
              <a:t>Segregation</a:t>
            </a:r>
          </a:p>
          <a:p>
            <a:pPr lvl="1"/>
            <a:r>
              <a:rPr lang="en-US" sz="2000" dirty="0"/>
              <a:t>Rural areas: personal relationships</a:t>
            </a:r>
          </a:p>
          <a:p>
            <a:pPr lvl="1"/>
            <a:r>
              <a:rPr lang="en-US" sz="2000" dirty="0"/>
              <a:t>Cities: restaurants, theaters, public restrooms, schools, water fountains, train cars, hospitals</a:t>
            </a:r>
          </a:p>
          <a:p>
            <a:pPr lvl="1"/>
            <a:r>
              <a:rPr lang="en-US" sz="2000" dirty="0"/>
              <a:t>Segregation violated the 14</a:t>
            </a:r>
            <a:r>
              <a:rPr lang="en-US" sz="2000" baseline="30000" dirty="0"/>
              <a:t>th</a:t>
            </a:r>
            <a:r>
              <a:rPr lang="en-US" sz="2000" dirty="0"/>
              <a:t> amendment</a:t>
            </a:r>
          </a:p>
          <a:p>
            <a:pPr lvl="1"/>
            <a:r>
              <a:rPr lang="en-US" sz="2000" dirty="0"/>
              <a:t>Supreme Court ruled in Civil Rights Cases (1883) that 14</a:t>
            </a:r>
            <a:r>
              <a:rPr lang="en-US" sz="2000" baseline="30000" dirty="0"/>
              <a:t>th</a:t>
            </a:r>
            <a:r>
              <a:rPr lang="en-US" sz="2000" dirty="0"/>
              <a:t> amendment only prevented discrimination by states not individuals, businesses, or other entities</a:t>
            </a:r>
          </a:p>
        </p:txBody>
      </p:sp>
    </p:spTree>
    <p:extLst>
      <p:ext uri="{BB962C8B-B14F-4D97-AF65-F5344CB8AC3E}">
        <p14:creationId xmlns:p14="http://schemas.microsoft.com/office/powerpoint/2010/main" val="1130084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1F86D6-A477-4BE8-AB74-12D7C63E5631}"/>
              </a:ext>
            </a:extLst>
          </p:cNvPr>
          <p:cNvSpPr>
            <a:spLocks noGrp="1"/>
          </p:cNvSpPr>
          <p:nvPr>
            <p:ph type="title"/>
          </p:nvPr>
        </p:nvSpPr>
        <p:spPr>
          <a:xfrm>
            <a:off x="841248" y="426720"/>
            <a:ext cx="10506456" cy="1919141"/>
          </a:xfrm>
        </p:spPr>
        <p:txBody>
          <a:bodyPr anchor="b">
            <a:normAutofit/>
          </a:bodyPr>
          <a:lstStyle/>
          <a:p>
            <a:r>
              <a:rPr lang="en-US" sz="6000" dirty="0"/>
              <a:t>Jim Crow and African American Life</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BA00B9C-821D-4797-838E-EF3B79D407B3}"/>
              </a:ext>
            </a:extLst>
          </p:cNvPr>
          <p:cNvSpPr>
            <a:spLocks noGrp="1"/>
          </p:cNvSpPr>
          <p:nvPr>
            <p:ph idx="1"/>
          </p:nvPr>
        </p:nvSpPr>
        <p:spPr>
          <a:xfrm>
            <a:off x="841248" y="3337269"/>
            <a:ext cx="10509504" cy="2905686"/>
          </a:xfrm>
        </p:spPr>
        <p:txBody>
          <a:bodyPr>
            <a:normAutofit/>
          </a:bodyPr>
          <a:lstStyle/>
          <a:p>
            <a:r>
              <a:rPr lang="en-US" sz="2000" dirty="0"/>
              <a:t>Segregation</a:t>
            </a:r>
          </a:p>
          <a:p>
            <a:pPr lvl="1"/>
            <a:r>
              <a:rPr lang="en-US" sz="2000" dirty="0"/>
              <a:t>1888: legal segregation of railroad cars in Southern states</a:t>
            </a:r>
          </a:p>
          <a:p>
            <a:pPr lvl="1"/>
            <a:r>
              <a:rPr lang="en-US" sz="2000" dirty="0"/>
              <a:t>1896: </a:t>
            </a:r>
            <a:r>
              <a:rPr lang="en-US" sz="2000" i="1" dirty="0"/>
              <a:t>Plessy v. Ferguson </a:t>
            </a:r>
            <a:r>
              <a:rPr lang="en-US" sz="2000" dirty="0"/>
              <a:t>established a principal of separate but equal</a:t>
            </a:r>
          </a:p>
          <a:p>
            <a:pPr lvl="1"/>
            <a:r>
              <a:rPr lang="en-US" sz="2000" dirty="0"/>
              <a:t>Racially segregated facilities were legal provided they were equivalent which was almost never the case</a:t>
            </a:r>
          </a:p>
          <a:p>
            <a:pPr lvl="1"/>
            <a:r>
              <a:rPr lang="en-US" sz="2000" dirty="0"/>
              <a:t>System lasted for nearly 60 years</a:t>
            </a:r>
          </a:p>
        </p:txBody>
      </p:sp>
    </p:spTree>
    <p:extLst>
      <p:ext uri="{BB962C8B-B14F-4D97-AF65-F5344CB8AC3E}">
        <p14:creationId xmlns:p14="http://schemas.microsoft.com/office/powerpoint/2010/main" val="2400397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88FFF7-20EB-488B-8040-018DA8671B4D}"/>
              </a:ext>
            </a:extLst>
          </p:cNvPr>
          <p:cNvSpPr>
            <a:spLocks noGrp="1"/>
          </p:cNvSpPr>
          <p:nvPr>
            <p:ph type="title"/>
          </p:nvPr>
        </p:nvSpPr>
        <p:spPr>
          <a:xfrm>
            <a:off x="841248" y="426720"/>
            <a:ext cx="10506456" cy="1919141"/>
          </a:xfrm>
        </p:spPr>
        <p:txBody>
          <a:bodyPr anchor="b">
            <a:normAutofit/>
          </a:bodyPr>
          <a:lstStyle/>
          <a:p>
            <a:r>
              <a:rPr lang="en-US" sz="6000"/>
              <a:t>Jim Crow and African American Life</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484E72B-0890-4A2A-B881-5EFC42BC78AC}"/>
              </a:ext>
            </a:extLst>
          </p:cNvPr>
          <p:cNvSpPr>
            <a:spLocks noGrp="1"/>
          </p:cNvSpPr>
          <p:nvPr>
            <p:ph idx="1"/>
          </p:nvPr>
        </p:nvSpPr>
        <p:spPr>
          <a:xfrm>
            <a:off x="841248" y="3337269"/>
            <a:ext cx="10509504" cy="2905686"/>
          </a:xfrm>
        </p:spPr>
        <p:txBody>
          <a:bodyPr>
            <a:normAutofit/>
          </a:bodyPr>
          <a:lstStyle/>
          <a:p>
            <a:pPr>
              <a:lnSpc>
                <a:spcPct val="100000"/>
              </a:lnSpc>
            </a:pPr>
            <a:r>
              <a:rPr lang="en-US" sz="1400" dirty="0"/>
              <a:t>Booker T. Washington</a:t>
            </a:r>
          </a:p>
          <a:p>
            <a:pPr lvl="1">
              <a:lnSpc>
                <a:spcPct val="100000"/>
              </a:lnSpc>
            </a:pPr>
            <a:r>
              <a:rPr lang="en-US" sz="1400" dirty="0"/>
              <a:t>1856: Born a slave</a:t>
            </a:r>
          </a:p>
          <a:p>
            <a:pPr lvl="1">
              <a:lnSpc>
                <a:spcPct val="100000"/>
              </a:lnSpc>
            </a:pPr>
            <a:r>
              <a:rPr lang="en-US" sz="1400" dirty="0"/>
              <a:t>Matriculated into Hampton University, Virginia</a:t>
            </a:r>
          </a:p>
          <a:p>
            <a:pPr lvl="1">
              <a:lnSpc>
                <a:spcPct val="100000"/>
              </a:lnSpc>
            </a:pPr>
            <a:r>
              <a:rPr lang="en-US" sz="1400" dirty="0"/>
              <a:t>Established Tuskegee Institute, Alabama</a:t>
            </a:r>
          </a:p>
          <a:p>
            <a:pPr lvl="1">
              <a:lnSpc>
                <a:spcPct val="100000"/>
              </a:lnSpc>
            </a:pPr>
            <a:r>
              <a:rPr lang="en-US" sz="1400" dirty="0"/>
              <a:t>Envisioned Tuskegee’s contribution would come through industrial education and vocational training</a:t>
            </a:r>
          </a:p>
          <a:p>
            <a:pPr lvl="1">
              <a:lnSpc>
                <a:spcPct val="100000"/>
              </a:lnSpc>
            </a:pPr>
            <a:r>
              <a:rPr lang="en-US" sz="1400" dirty="0"/>
              <a:t>Believed skills would help African Americans accomplish economic independence, develop a sense of self-worth and pride</a:t>
            </a:r>
          </a:p>
          <a:p>
            <a:pPr lvl="1">
              <a:lnSpc>
                <a:spcPct val="100000"/>
              </a:lnSpc>
            </a:pPr>
            <a:r>
              <a:rPr lang="en-US" sz="1400" dirty="0"/>
              <a:t>Became a leading spokesperson for black Americans</a:t>
            </a:r>
          </a:p>
          <a:p>
            <a:pPr lvl="1">
              <a:lnSpc>
                <a:spcPct val="100000"/>
              </a:lnSpc>
            </a:pPr>
            <a:r>
              <a:rPr lang="en-US" sz="1400" dirty="0"/>
              <a:t>Praised as a race leader and pilloried as an accommodationist to America’s unjust racial hierarchy</a:t>
            </a:r>
          </a:p>
          <a:p>
            <a:pPr lvl="1">
              <a:lnSpc>
                <a:spcPct val="100000"/>
              </a:lnSpc>
            </a:pPr>
            <a:r>
              <a:rPr lang="en-US" sz="1400" dirty="0"/>
              <a:t>Published a handful of books</a:t>
            </a:r>
          </a:p>
        </p:txBody>
      </p:sp>
    </p:spTree>
    <p:extLst>
      <p:ext uri="{BB962C8B-B14F-4D97-AF65-F5344CB8AC3E}">
        <p14:creationId xmlns:p14="http://schemas.microsoft.com/office/powerpoint/2010/main" val="218359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36BC01-A785-4065-868E-DA79BA49FC1C}"/>
              </a:ext>
            </a:extLst>
          </p:cNvPr>
          <p:cNvSpPr>
            <a:spLocks noGrp="1"/>
          </p:cNvSpPr>
          <p:nvPr>
            <p:ph type="title"/>
          </p:nvPr>
        </p:nvSpPr>
        <p:spPr>
          <a:xfrm>
            <a:off x="841248" y="426720"/>
            <a:ext cx="10506456" cy="1919141"/>
          </a:xfrm>
        </p:spPr>
        <p:txBody>
          <a:bodyPr anchor="b">
            <a:normAutofit/>
          </a:bodyPr>
          <a:lstStyle/>
          <a:p>
            <a:r>
              <a:rPr lang="en-US" sz="6000"/>
              <a:t>Jim Crow and African American Life</a:t>
            </a:r>
          </a:p>
        </p:txBody>
      </p:sp>
      <p:sp>
        <p:nvSpPr>
          <p:cNvPr id="10" name="Rectangle 9">
            <a:extLst>
              <a:ext uri="{FF2B5EF4-FFF2-40B4-BE49-F238E27FC236}">
                <a16:creationId xmlns:a16="http://schemas.microsoft.com/office/drawing/2014/main" id="{7A0B5DEA-ADF6-4BA5-9307-147F0A468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8680" y="2898648"/>
            <a:ext cx="1050645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83982"/>
            <a:ext cx="1873457" cy="1371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883DA9C-3498-4021-9125-39A4E704510C}"/>
              </a:ext>
            </a:extLst>
          </p:cNvPr>
          <p:cNvSpPr>
            <a:spLocks noGrp="1"/>
          </p:cNvSpPr>
          <p:nvPr>
            <p:ph idx="1"/>
          </p:nvPr>
        </p:nvSpPr>
        <p:spPr>
          <a:xfrm>
            <a:off x="841248" y="3337269"/>
            <a:ext cx="10509504" cy="2905686"/>
          </a:xfrm>
        </p:spPr>
        <p:txBody>
          <a:bodyPr>
            <a:normAutofit/>
          </a:bodyPr>
          <a:lstStyle/>
          <a:p>
            <a:pPr>
              <a:lnSpc>
                <a:spcPct val="100000"/>
              </a:lnSpc>
            </a:pPr>
            <a:r>
              <a:rPr lang="en-US" sz="1900" dirty="0"/>
              <a:t>W.E.B. Du </a:t>
            </a:r>
            <a:r>
              <a:rPr lang="en-US" sz="1900" dirty="0" err="1"/>
              <a:t>Bois</a:t>
            </a:r>
            <a:endParaRPr lang="en-US" sz="1900" dirty="0"/>
          </a:p>
          <a:p>
            <a:pPr lvl="1">
              <a:lnSpc>
                <a:spcPct val="100000"/>
              </a:lnSpc>
            </a:pPr>
            <a:r>
              <a:rPr lang="en-US" sz="1900" dirty="0"/>
              <a:t>Directly attacked Booker T. Washington in his 1903 </a:t>
            </a:r>
            <a:r>
              <a:rPr lang="en-US" sz="1900" i="1" dirty="0"/>
              <a:t>The Souls of Black Folk </a:t>
            </a:r>
            <a:endParaRPr lang="en-US" sz="1900" dirty="0"/>
          </a:p>
          <a:p>
            <a:pPr lvl="1">
              <a:lnSpc>
                <a:spcPct val="100000"/>
              </a:lnSpc>
            </a:pPr>
            <a:r>
              <a:rPr lang="en-US" sz="1900" dirty="0"/>
              <a:t>1868: Born in Great Barrington, Massachusetts</a:t>
            </a:r>
          </a:p>
          <a:p>
            <a:pPr lvl="1">
              <a:lnSpc>
                <a:spcPct val="100000"/>
              </a:lnSpc>
            </a:pPr>
            <a:r>
              <a:rPr lang="en-US" sz="1900" dirty="0"/>
              <a:t>Graduated at the top of his high school class</a:t>
            </a:r>
          </a:p>
          <a:p>
            <a:pPr lvl="1">
              <a:lnSpc>
                <a:spcPct val="100000"/>
              </a:lnSpc>
            </a:pPr>
            <a:r>
              <a:rPr lang="en-US" sz="1900" dirty="0"/>
              <a:t>Attended Fisk University, Nashville, Tennessee</a:t>
            </a:r>
          </a:p>
          <a:p>
            <a:pPr lvl="1">
              <a:lnSpc>
                <a:spcPct val="100000"/>
              </a:lnSpc>
            </a:pPr>
            <a:r>
              <a:rPr lang="en-US" sz="1900" dirty="0"/>
              <a:t>Attended Harvard, earned his second degree</a:t>
            </a:r>
          </a:p>
          <a:p>
            <a:pPr lvl="1">
              <a:lnSpc>
                <a:spcPct val="100000"/>
              </a:lnSpc>
            </a:pPr>
            <a:r>
              <a:rPr lang="en-US" sz="1900" dirty="0"/>
              <a:t>1895: first black American to receive a Ph.D. at Harvard</a:t>
            </a:r>
          </a:p>
          <a:p>
            <a:pPr lvl="1">
              <a:lnSpc>
                <a:spcPct val="100000"/>
              </a:lnSpc>
            </a:pPr>
            <a:r>
              <a:rPr lang="en-US" sz="1900" dirty="0"/>
              <a:t>Author, teacher, political organizer (e.g., Niagara Movement, NAACP)</a:t>
            </a:r>
          </a:p>
        </p:txBody>
      </p:sp>
    </p:spTree>
    <p:extLst>
      <p:ext uri="{BB962C8B-B14F-4D97-AF65-F5344CB8AC3E}">
        <p14:creationId xmlns:p14="http://schemas.microsoft.com/office/powerpoint/2010/main" val="2760073053"/>
      </p:ext>
    </p:extLst>
  </p:cSld>
  <p:clrMapOvr>
    <a:masterClrMapping/>
  </p:clrMapOvr>
</p:sld>
</file>

<file path=ppt/theme/theme1.xml><?xml version="1.0" encoding="utf-8"?>
<a:theme xmlns:a="http://schemas.openxmlformats.org/drawingml/2006/main" name="AccentBoxVTI">
  <a:themeElements>
    <a:clrScheme name="AnalogousFromLightSeedRightStep">
      <a:dk1>
        <a:srgbClr val="000000"/>
      </a:dk1>
      <a:lt1>
        <a:srgbClr val="FFFFFF"/>
      </a:lt1>
      <a:dk2>
        <a:srgbClr val="413724"/>
      </a:dk2>
      <a:lt2>
        <a:srgbClr val="E2E8E7"/>
      </a:lt2>
      <a:accent1>
        <a:srgbClr val="C6969E"/>
      </a:accent1>
      <a:accent2>
        <a:srgbClr val="BA8E7F"/>
      </a:accent2>
      <a:accent3>
        <a:srgbClr val="B2A281"/>
      </a:accent3>
      <a:accent4>
        <a:srgbClr val="A3A872"/>
      </a:accent4>
      <a:accent5>
        <a:srgbClr val="95AA81"/>
      </a:accent5>
      <a:accent6>
        <a:srgbClr val="7CAF78"/>
      </a:accent6>
      <a:hlink>
        <a:srgbClr val="568E85"/>
      </a:hlink>
      <a:folHlink>
        <a:srgbClr val="828282"/>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docProps/app.xml><?xml version="1.0" encoding="utf-8"?>
<Properties xmlns="http://schemas.openxmlformats.org/officeDocument/2006/extended-properties" xmlns:vt="http://schemas.openxmlformats.org/officeDocument/2006/docPropsVTypes">
  <TotalTime>56</TotalTime>
  <Words>901</Words>
  <Application>Microsoft Office PowerPoint</Application>
  <PresentationFormat>Widescreen</PresentationFormat>
  <Paragraphs>95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Avenir Next LT Pro</vt:lpstr>
      <vt:lpstr>Calibri</vt:lpstr>
      <vt:lpstr>AccentBoxVTI</vt:lpstr>
      <vt:lpstr>The Progressive Era</vt:lpstr>
      <vt:lpstr>Women’s Movements</vt:lpstr>
      <vt:lpstr>Targeting the Trusts</vt:lpstr>
      <vt:lpstr>Targeting the Trusts</vt:lpstr>
      <vt:lpstr>Targeting the Trusts</vt:lpstr>
      <vt:lpstr>Targeting the Trusts</vt:lpstr>
      <vt:lpstr>Targeting the Trusts</vt:lpstr>
      <vt:lpstr>Targeting the Trusts</vt:lpstr>
      <vt:lpstr>Targeting the Trusts</vt:lpstr>
      <vt:lpstr>Jim Crow and African American Life</vt:lpstr>
      <vt:lpstr>Jim Crow and African American Life</vt:lpstr>
      <vt:lpstr>Jim Crow and African American Life</vt:lpstr>
      <vt:lpstr>Jim Crow and African American Life</vt:lpstr>
      <vt:lpstr>Jim Crow and African American Life</vt:lpstr>
      <vt:lpstr>Jim Crow and African American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Progressive Era</dc:title>
  <dc:creator>asia PIPKINS</dc:creator>
  <cp:lastModifiedBy>asia PIPKINS</cp:lastModifiedBy>
  <cp:revision>8</cp:revision>
  <dcterms:created xsi:type="dcterms:W3CDTF">2020-04-21T21:38:15Z</dcterms:created>
  <dcterms:modified xsi:type="dcterms:W3CDTF">2020-04-21T22:34:53Z</dcterms:modified>
</cp:coreProperties>
</file>